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64" r:id="rId4"/>
    <p:sldId id="265"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BD37E-C7F5-8B4B-B6D1-8D3B8BC00CE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54F39B-2F81-334B-8A5C-CE109734C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48EBA0-67F1-8943-A76B-647889291327}"/>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2EB4B692-D666-6B40-B04F-9CA383C7E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1160FF-86A2-F840-BE09-D9AA12F7CD13}"/>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198667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F8B6-A889-C04F-BD9C-228937B14C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FA3913-DDC5-9446-88A6-C696753F00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D812CF-15E4-7A46-8BE5-6C38C9AC247A}"/>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5C1960E7-62F8-884A-9E1B-07A9DA9E62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2B35F-A4F7-B448-A89C-E6EAC7A48E37}"/>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75214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32A60F-70EF-3043-94C0-B3A1C8C322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0AB02B-C80E-BA45-81B6-F3B3CD7566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4B0396-81D5-A14B-BAC7-D3CAC8A7A807}"/>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0D9B1F58-E555-7644-9AE8-82A50D2231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9091BF-D235-D148-8A49-11687EEB65B8}"/>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416430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883E5-7455-7641-B6D6-43D745F137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873F3C-5898-AB43-8B99-E0B07394155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27657B-F39B-6842-80F3-F33528190851}"/>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79793E92-0FF6-BB4E-AB39-7E66106084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12AEF7-0BE6-FE46-8AD6-9164CB8EE2B3}"/>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35939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176C3-E1C0-8644-BD83-6EE581610C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3BD043-F99E-C345-B677-AF07C98D2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C82EE7-E670-4B41-9341-25F2E5EC2720}"/>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25A4130B-8CE1-CB49-B20D-E6577D0597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3EBFA6-E542-B44D-9157-49F0F33CA07A}"/>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254368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FC5C1-9194-1F41-9208-85127CC502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AC2BD1-DBE7-D849-90E3-C07A1E56041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D31D80-0EE0-1240-A1B8-528B87BA490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00C0AD7-A014-A948-98BB-F7E1F7E92354}"/>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6" name="フッター プレースホルダー 5">
            <a:extLst>
              <a:ext uri="{FF2B5EF4-FFF2-40B4-BE49-F238E27FC236}">
                <a16:creationId xmlns:a16="http://schemas.microsoft.com/office/drawing/2014/main" id="{66FDAB9B-A01D-3849-9351-E08A5CA838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AF07E5-AC2F-C743-8AC7-FD7B3F307D4A}"/>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208879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8C3962-B7B2-8D4A-AC63-B256A0F9F9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2F7627-2817-0043-8315-9DC15D880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47DC5C-E55A-F441-9C1C-552CC17030C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DCEACE3-4C86-AB49-8313-10A882B8A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DC1212-EEAE-F14D-AFD3-9BDF592081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EBEFDF-CD0F-E24D-9E99-7341764934B3}"/>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8" name="フッター プレースホルダー 7">
            <a:extLst>
              <a:ext uri="{FF2B5EF4-FFF2-40B4-BE49-F238E27FC236}">
                <a16:creationId xmlns:a16="http://schemas.microsoft.com/office/drawing/2014/main" id="{1AA3C495-6431-9343-869B-85B6841ADA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ABB0C33-CA87-B54B-945A-A236A71A0140}"/>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54271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C396E-97FE-8F42-80F1-810B106A7FE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2048E6-2C97-D84C-BD3A-9F985982F89E}"/>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4" name="フッター プレースホルダー 3">
            <a:extLst>
              <a:ext uri="{FF2B5EF4-FFF2-40B4-BE49-F238E27FC236}">
                <a16:creationId xmlns:a16="http://schemas.microsoft.com/office/drawing/2014/main" id="{4212C862-BDE9-5F4F-9D09-7ED555665A1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E73D7C-7E2E-4B4B-8663-4D74B19276A3}"/>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416284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6A899B-6141-9C4F-BDB5-D073942A982A}"/>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3" name="フッター プレースホルダー 2">
            <a:extLst>
              <a:ext uri="{FF2B5EF4-FFF2-40B4-BE49-F238E27FC236}">
                <a16:creationId xmlns:a16="http://schemas.microsoft.com/office/drawing/2014/main" id="{C617EC0B-5221-CD4A-AB7E-0DAD124ACEE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66FAD1-F55D-054F-8923-0D00B3D70583}"/>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54504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2FE79A-3A9B-B244-8CD2-63C5F9E12E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9AC72-1ADE-AF43-BB75-73EB9B83D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48A36DD-6819-5744-9576-5D07A616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056672-767A-3446-A36E-47DBE014D1EA}"/>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6" name="フッター プレースホルダー 5">
            <a:extLst>
              <a:ext uri="{FF2B5EF4-FFF2-40B4-BE49-F238E27FC236}">
                <a16:creationId xmlns:a16="http://schemas.microsoft.com/office/drawing/2014/main" id="{86488B60-2B82-D24C-B51F-AACD81D4FB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DF0674-4B19-6448-8FC6-90F3CC35D344}"/>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233332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3F5928-12D8-5744-88B9-329403E51E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631DEA4-EFEA-D24F-8596-142EADD9A5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31E685E0-B6E7-4A46-B691-DC74DD61A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BE8A2D-DEEA-E549-B3B7-3DD6FA25B273}"/>
              </a:ext>
            </a:extLst>
          </p:cNvPr>
          <p:cNvSpPr>
            <a:spLocks noGrp="1"/>
          </p:cNvSpPr>
          <p:nvPr>
            <p:ph type="dt" sz="half" idx="10"/>
          </p:nvPr>
        </p:nvSpPr>
        <p:spPr/>
        <p:txBody>
          <a:bodyPr/>
          <a:lstStyle/>
          <a:p>
            <a:fld id="{E63B53D5-44B7-344F-B9FE-2E757A40DADB}" type="datetimeFigureOut">
              <a:rPr kumimoji="1" lang="ja-JP" altLang="en-US" smtClean="0"/>
              <a:t>2022/6/20</a:t>
            </a:fld>
            <a:endParaRPr kumimoji="1" lang="ja-JP" altLang="en-US"/>
          </a:p>
        </p:txBody>
      </p:sp>
      <p:sp>
        <p:nvSpPr>
          <p:cNvPr id="6" name="フッター プレースホルダー 5">
            <a:extLst>
              <a:ext uri="{FF2B5EF4-FFF2-40B4-BE49-F238E27FC236}">
                <a16:creationId xmlns:a16="http://schemas.microsoft.com/office/drawing/2014/main" id="{53F6017D-FA6A-EA4E-8DA0-8E2B548091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2503FA-6901-D34B-BCAE-18ED0937CC89}"/>
              </a:ext>
            </a:extLst>
          </p:cNvPr>
          <p:cNvSpPr>
            <a:spLocks noGrp="1"/>
          </p:cNvSpPr>
          <p:nvPr>
            <p:ph type="sldNum" sz="quarter" idx="12"/>
          </p:nvPr>
        </p:nvSpPr>
        <p:spPr/>
        <p:txBody>
          <a:bodyPr/>
          <a:lstStyle/>
          <a:p>
            <a:fld id="{B3AD7B9C-1C69-9148-B512-763833402A08}" type="slidenum">
              <a:rPr kumimoji="1" lang="ja-JP" altLang="en-US" smtClean="0"/>
              <a:t>‹#›</a:t>
            </a:fld>
            <a:endParaRPr kumimoji="1" lang="ja-JP" altLang="en-US"/>
          </a:p>
        </p:txBody>
      </p:sp>
    </p:spTree>
    <p:extLst>
      <p:ext uri="{BB962C8B-B14F-4D97-AF65-F5344CB8AC3E}">
        <p14:creationId xmlns:p14="http://schemas.microsoft.com/office/powerpoint/2010/main" val="36939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08E5242-BD9D-A240-A941-4BB47D80A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70D7EC-77BA-0345-87F8-B24380F9A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CF57ED-E7B1-8E42-BCC2-0EE8413CF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B53D5-44B7-344F-B9FE-2E757A40DADB}" type="datetimeFigureOut">
              <a:rPr kumimoji="1" lang="ja-JP" altLang="en-US" smtClean="0"/>
              <a:t>2022/6/20</a:t>
            </a:fld>
            <a:endParaRPr kumimoji="1" lang="ja-JP" altLang="en-US"/>
          </a:p>
        </p:txBody>
      </p:sp>
      <p:sp>
        <p:nvSpPr>
          <p:cNvPr id="5" name="フッター プレースホルダー 4">
            <a:extLst>
              <a:ext uri="{FF2B5EF4-FFF2-40B4-BE49-F238E27FC236}">
                <a16:creationId xmlns:a16="http://schemas.microsoft.com/office/drawing/2014/main" id="{3F02AF66-1F9A-254D-9ACD-7B7049604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1A70314-62E6-A34E-AA11-A6936CC20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7B9C-1C69-9148-B512-763833402A08}" type="slidenum">
              <a:rPr kumimoji="1" lang="ja-JP" altLang="en-US" smtClean="0"/>
              <a:t>‹#›</a:t>
            </a:fld>
            <a:endParaRPr kumimoji="1" lang="ja-JP" altLang="en-US"/>
          </a:p>
        </p:txBody>
      </p:sp>
      <p:pic>
        <p:nvPicPr>
          <p:cNvPr id="10" name="図 9">
            <a:extLst>
              <a:ext uri="{FF2B5EF4-FFF2-40B4-BE49-F238E27FC236}">
                <a16:creationId xmlns:a16="http://schemas.microsoft.com/office/drawing/2014/main" id="{88264B2C-BDEB-9E49-B690-326630AC93F3}"/>
              </a:ext>
            </a:extLst>
          </p:cNvPr>
          <p:cNvPicPr>
            <a:picLocks noChangeAspect="1"/>
          </p:cNvPicPr>
          <p:nvPr userDrawn="1"/>
        </p:nvPicPr>
        <p:blipFill>
          <a:blip r:embed="rId13"/>
          <a:stretch>
            <a:fillRect/>
          </a:stretch>
        </p:blipFill>
        <p:spPr>
          <a:xfrm>
            <a:off x="0" y="0"/>
            <a:ext cx="12191999" cy="6858000"/>
          </a:xfrm>
          <a:prstGeom prst="rect">
            <a:avLst/>
          </a:prstGeom>
        </p:spPr>
      </p:pic>
    </p:spTree>
    <p:extLst>
      <p:ext uri="{BB962C8B-B14F-4D97-AF65-F5344CB8AC3E}">
        <p14:creationId xmlns:p14="http://schemas.microsoft.com/office/powerpoint/2010/main" val="185348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4FCA3-E539-D64E-ABCF-2673BA6EECCF}"/>
              </a:ext>
            </a:extLst>
          </p:cNvPr>
          <p:cNvSpPr>
            <a:spLocks noGrp="1"/>
          </p:cNvSpPr>
          <p:nvPr>
            <p:ph type="ctrTitle"/>
          </p:nvPr>
        </p:nvSpPr>
        <p:spPr>
          <a:xfrm>
            <a:off x="1524000" y="506070"/>
            <a:ext cx="9144000" cy="2387600"/>
          </a:xfrm>
        </p:spPr>
        <p:txBody>
          <a:bodyPr>
            <a:normAutofit fontScale="90000"/>
          </a:bodyPr>
          <a:lstStyle/>
          <a:p>
            <a:r>
              <a:rPr lang="ja-JP" altLang="ja-JP" b="1"/>
              <a:t>小中学校のさまざまな</a:t>
            </a:r>
            <a:br>
              <a:rPr lang="en-US" altLang="ja-JP" b="1" dirty="0"/>
            </a:br>
            <a:r>
              <a:rPr lang="ja-JP" altLang="ja-JP" b="1"/>
              <a:t>保護者の費用負担について </a:t>
            </a:r>
            <a:endParaRPr kumimoji="1" lang="ja-JP" altLang="en-US" b="1"/>
          </a:p>
        </p:txBody>
      </p:sp>
      <p:sp>
        <p:nvSpPr>
          <p:cNvPr id="3" name="字幕 2">
            <a:extLst>
              <a:ext uri="{FF2B5EF4-FFF2-40B4-BE49-F238E27FC236}">
                <a16:creationId xmlns:a16="http://schemas.microsoft.com/office/drawing/2014/main" id="{8AA3221D-33E6-B047-9094-2D1884097F19}"/>
              </a:ext>
            </a:extLst>
          </p:cNvPr>
          <p:cNvSpPr>
            <a:spLocks noGrp="1"/>
          </p:cNvSpPr>
          <p:nvPr>
            <p:ph type="subTitle" idx="1"/>
          </p:nvPr>
        </p:nvSpPr>
        <p:spPr>
          <a:xfrm>
            <a:off x="1524000" y="3252245"/>
            <a:ext cx="9144000" cy="2674762"/>
          </a:xfrm>
        </p:spPr>
        <p:txBody>
          <a:bodyPr>
            <a:normAutofit fontScale="92500"/>
          </a:bodyPr>
          <a:lstStyle/>
          <a:p>
            <a:pPr algn="l"/>
            <a:r>
              <a:rPr kumimoji="1" lang="ja-JP" altLang="en-US"/>
              <a:t>通告内容</a:t>
            </a:r>
            <a:endParaRPr kumimoji="1" lang="en-US" altLang="ja-JP" dirty="0"/>
          </a:p>
          <a:p>
            <a:pPr lvl="0" algn="l"/>
            <a:r>
              <a:rPr lang="ja-JP" altLang="ja-JP" sz="2100"/>
              <a:t>昨年</a:t>
            </a:r>
            <a:r>
              <a:rPr lang="en-US" altLang="ja-JP" sz="2100" dirty="0"/>
              <a:t>6</a:t>
            </a:r>
            <a:r>
              <a:rPr lang="ja-JP" altLang="ja-JP" sz="2100"/>
              <a:t>月の議会において、「昨年の費用のことについては、ホームページとか、そういうことでは載せていきます。」と答弁があったが、各学校のホームページを見ても、いつどのような費用がいくらかかるのか、わかりやすく示されていない</a:t>
            </a:r>
            <a:r>
              <a:rPr lang="ja-JP" altLang="en-US" sz="2100"/>
              <a:t>。</a:t>
            </a:r>
            <a:endParaRPr lang="en-US" altLang="ja-JP" sz="2100" dirty="0"/>
          </a:p>
          <a:p>
            <a:pPr lvl="0" algn="l"/>
            <a:r>
              <a:rPr lang="ja-JP" altLang="en-US" sz="2100"/>
              <a:t>・</a:t>
            </a:r>
            <a:r>
              <a:rPr lang="ja-JP" altLang="ja-JP" sz="2100"/>
              <a:t>ホームページへのわかりやすい掲載はいつになるか。</a:t>
            </a:r>
          </a:p>
          <a:p>
            <a:pPr algn="l"/>
            <a:r>
              <a:rPr lang="ja-JP" altLang="en-US" sz="2100"/>
              <a:t>・</a:t>
            </a:r>
            <a:r>
              <a:rPr lang="ja-JP" altLang="ja-JP" sz="2100"/>
              <a:t>町田市では、小学校６年間、中学校３年間で、保護者が負担する学用品（学校指定のもの）や修学旅行費等行事のための費用はいくらかかっているか。 </a:t>
            </a:r>
            <a:endParaRPr kumimoji="1" lang="ja-JP" altLang="en-US" sz="2100"/>
          </a:p>
        </p:txBody>
      </p:sp>
      <p:sp>
        <p:nvSpPr>
          <p:cNvPr id="4" name="フッター プレースホルダー 3">
            <a:extLst>
              <a:ext uri="{FF2B5EF4-FFF2-40B4-BE49-F238E27FC236}">
                <a16:creationId xmlns:a16="http://schemas.microsoft.com/office/drawing/2014/main" id="{2678AD64-891D-6D41-AE09-CC4B56C4F5F8}"/>
              </a:ext>
            </a:extLst>
          </p:cNvPr>
          <p:cNvSpPr>
            <a:spLocks noGrp="1"/>
          </p:cNvSpPr>
          <p:nvPr>
            <p:ph type="ftr" sz="quarter" idx="11"/>
          </p:nvPr>
        </p:nvSpPr>
        <p:spPr/>
        <p:txBody>
          <a:bodyPr/>
          <a:lstStyle/>
          <a:p>
            <a:r>
              <a:rPr kumimoji="1" lang="en-US" altLang="ja-JP"/>
              <a:t>2022</a:t>
            </a:r>
            <a:r>
              <a:rPr kumimoji="1" lang="ja-JP" altLang="en-US"/>
              <a:t>年</a:t>
            </a:r>
            <a:r>
              <a:rPr kumimoji="1" lang="en-US" altLang="ja-JP"/>
              <a:t>6</a:t>
            </a:r>
            <a:r>
              <a:rPr kumimoji="1" lang="ja-JP" altLang="en-US"/>
              <a:t>月町田市議会　一般質問　諸派　矢口まゆ</a:t>
            </a:r>
          </a:p>
          <a:p>
            <a:r>
              <a:rPr kumimoji="1" lang="ja-JP" altLang="en-US"/>
              <a:t>
</a:t>
            </a:r>
          </a:p>
        </p:txBody>
      </p:sp>
    </p:spTree>
    <p:extLst>
      <p:ext uri="{BB962C8B-B14F-4D97-AF65-F5344CB8AC3E}">
        <p14:creationId xmlns:p14="http://schemas.microsoft.com/office/powerpoint/2010/main" val="240690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45ADE06-96F5-4E3D-B86B-17772E99E630}"/>
              </a:ext>
            </a:extLst>
          </p:cNvPr>
          <p:cNvSpPr/>
          <p:nvPr/>
        </p:nvSpPr>
        <p:spPr>
          <a:xfrm>
            <a:off x="879893" y="2760452"/>
            <a:ext cx="11033184" cy="13370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A817872-D6C1-41E1-A823-28E832575859}"/>
              </a:ext>
            </a:extLst>
          </p:cNvPr>
          <p:cNvSpPr>
            <a:spLocks noGrp="1"/>
          </p:cNvSpPr>
          <p:nvPr>
            <p:ph type="title"/>
          </p:nvPr>
        </p:nvSpPr>
        <p:spPr>
          <a:xfrm>
            <a:off x="1985168" y="587387"/>
            <a:ext cx="8822635" cy="1325563"/>
          </a:xfrm>
        </p:spPr>
        <p:txBody>
          <a:bodyPr>
            <a:normAutofit/>
          </a:bodyPr>
          <a:lstStyle/>
          <a:p>
            <a:r>
              <a:rPr kumimoji="1" lang="ja-JP" altLang="en-US" sz="3200" b="1" dirty="0"/>
              <a:t>まずは現状を把握し、通年での公開が必要</a:t>
            </a:r>
            <a:br>
              <a:rPr kumimoji="1" lang="en-US" altLang="ja-JP" sz="3200" b="1" dirty="0"/>
            </a:br>
            <a:r>
              <a:rPr lang="ja-JP" altLang="en-US" sz="3200" b="1" dirty="0"/>
              <a:t>標準服や服装、学校の決まりの理由の説明を</a:t>
            </a:r>
            <a:endParaRPr kumimoji="1" lang="ja-JP" altLang="en-US" sz="3200" b="1" dirty="0"/>
          </a:p>
        </p:txBody>
      </p:sp>
      <p:sp>
        <p:nvSpPr>
          <p:cNvPr id="3" name="コンテンツ プレースホルダー 2">
            <a:extLst>
              <a:ext uri="{FF2B5EF4-FFF2-40B4-BE49-F238E27FC236}">
                <a16:creationId xmlns:a16="http://schemas.microsoft.com/office/drawing/2014/main" id="{CCA5BCCF-60B3-47DF-BB1A-87598FD0E5B5}"/>
              </a:ext>
            </a:extLst>
          </p:cNvPr>
          <p:cNvSpPr>
            <a:spLocks noGrp="1"/>
          </p:cNvSpPr>
          <p:nvPr>
            <p:ph idx="1"/>
          </p:nvPr>
        </p:nvSpPr>
        <p:spPr>
          <a:xfrm>
            <a:off x="879893" y="1821060"/>
            <a:ext cx="11033184" cy="4999869"/>
          </a:xfrm>
        </p:spPr>
        <p:txBody>
          <a:bodyPr>
            <a:normAutofit/>
          </a:bodyPr>
          <a:lstStyle/>
          <a:p>
            <a:r>
              <a:rPr lang="ja-JP" altLang="en-US" sz="2000" dirty="0"/>
              <a:t>提案①</a:t>
            </a:r>
            <a:r>
              <a:rPr kumimoji="1" lang="ja-JP" altLang="en-US" sz="2000" dirty="0"/>
              <a:t>いついくら必要なのか（入学前に〇〇代として〇万円、１年生の</a:t>
            </a:r>
            <a:r>
              <a:rPr kumimoji="1" lang="en-US" altLang="ja-JP" sz="2000" dirty="0"/>
              <a:t>6</a:t>
            </a:r>
            <a:r>
              <a:rPr kumimoji="1" lang="ja-JP" altLang="en-US" sz="2000" dirty="0"/>
              <a:t>月に校外活動のために〇千円、１０月に教材費として〇千円、などの書き方）を一目で分かるようにまとめ、それを各学校の</a:t>
            </a:r>
            <a:r>
              <a:rPr kumimoji="1" lang="en-US" altLang="ja-JP" sz="2000" dirty="0"/>
              <a:t>HP</a:t>
            </a:r>
            <a:r>
              <a:rPr kumimoji="1" lang="ja-JP" altLang="en-US" sz="2000" dirty="0"/>
              <a:t>に</a:t>
            </a:r>
            <a:r>
              <a:rPr kumimoji="1" lang="ja-JP" altLang="en-US" sz="2000" dirty="0">
                <a:solidFill>
                  <a:srgbClr val="FF0000"/>
                </a:solidFill>
              </a:rPr>
              <a:t>常時分かりやすく公開</a:t>
            </a:r>
            <a:r>
              <a:rPr kumimoji="1" lang="ja-JP" altLang="en-US" sz="2000" dirty="0">
                <a:solidFill>
                  <a:schemeClr val="tx1"/>
                </a:solidFill>
              </a:rPr>
              <a:t>してほしい。</a:t>
            </a:r>
            <a:endParaRPr kumimoji="1" lang="en-US" altLang="ja-JP" sz="2000" dirty="0">
              <a:solidFill>
                <a:schemeClr val="tx1"/>
              </a:solidFill>
            </a:endParaRPr>
          </a:p>
          <a:p>
            <a:endParaRPr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a:p>
            <a:r>
              <a:rPr kumimoji="1" lang="ja-JP" altLang="en-US" sz="1800" dirty="0"/>
              <a:t>提案②色や柄、形など細かく指定されていて、新たに用意が必要な可能性があるもの（ヘアゴム、ヘアピン、</a:t>
            </a:r>
            <a:r>
              <a:rPr kumimoji="1" lang="en-US" altLang="ja-JP" sz="1800" dirty="0"/>
              <a:t>T</a:t>
            </a:r>
            <a:r>
              <a:rPr kumimoji="1" lang="ja-JP" altLang="en-US" sz="1800" dirty="0"/>
              <a:t>シャツ、下着、ポロシャツ、ワイシャツ、靴下、防寒着、セーターなどなど）も合わせて全て公開してほしい。</a:t>
            </a:r>
          </a:p>
          <a:p>
            <a:r>
              <a:rPr kumimoji="1" lang="ja-JP" altLang="en-US" sz="1800" dirty="0"/>
              <a:t>提案③全校の校長先生や生徒指導の先生等に対して、町田市の中学校が制服ではなく標準服である理由と、標準服は強制ではない事を改めて説明する必要があるのでは。また、標準服や服装などのキマリの理由を説明できるように、説明できない意味のないものについては削除するよう、要請すべきでは。→校長会での説明だけでなく、標準服について学び考えるための時間を用意してほしい。</a:t>
            </a:r>
          </a:p>
        </p:txBody>
      </p:sp>
      <p:sp>
        <p:nvSpPr>
          <p:cNvPr id="4" name="フッター プレースホルダー 3">
            <a:extLst>
              <a:ext uri="{FF2B5EF4-FFF2-40B4-BE49-F238E27FC236}">
                <a16:creationId xmlns:a16="http://schemas.microsoft.com/office/drawing/2014/main" id="{E1E7610C-87D8-4556-BC12-36C87BD99A32}"/>
              </a:ext>
            </a:extLst>
          </p:cNvPr>
          <p:cNvSpPr>
            <a:spLocks noGrp="1"/>
          </p:cNvSpPr>
          <p:nvPr>
            <p:ph type="ftr" sz="quarter" idx="11"/>
          </p:nvPr>
        </p:nvSpPr>
        <p:spPr/>
        <p:txBody>
          <a:bodyPr/>
          <a:lstStyle/>
          <a:p>
            <a:r>
              <a:rPr lang="ja-JP" altLang="en-US"/>
              <a:t>令和</a:t>
            </a:r>
            <a:r>
              <a:rPr lang="en-US" altLang="ja-JP"/>
              <a:t>3</a:t>
            </a:r>
            <a:r>
              <a:rPr lang="ja-JP" altLang="en-US"/>
              <a:t>年度</a:t>
            </a:r>
            <a:r>
              <a:rPr lang="en-US" altLang="ja-JP"/>
              <a:t>6</a:t>
            </a:r>
            <a:r>
              <a:rPr lang="ja-JP" altLang="en-US"/>
              <a:t>月 町田市議会 諸派 矢口まゆ</a:t>
            </a:r>
            <a:endParaRPr lang="en-US"/>
          </a:p>
        </p:txBody>
      </p:sp>
      <p:sp>
        <p:nvSpPr>
          <p:cNvPr id="5" name="スライド番号プレースホルダー 4">
            <a:extLst>
              <a:ext uri="{FF2B5EF4-FFF2-40B4-BE49-F238E27FC236}">
                <a16:creationId xmlns:a16="http://schemas.microsoft.com/office/drawing/2014/main" id="{ACC3E721-9722-4ACD-8A59-5E8EAAA4B27F}"/>
              </a:ext>
            </a:extLst>
          </p:cNvPr>
          <p:cNvSpPr>
            <a:spLocks noGrp="1"/>
          </p:cNvSpPr>
          <p:nvPr>
            <p:ph type="sldNum" sz="quarter" idx="12"/>
          </p:nvPr>
        </p:nvSpPr>
        <p:spPr/>
        <p:txBody>
          <a:bodyPr/>
          <a:lstStyle/>
          <a:p>
            <a:fld id="{401CF334-2D5C-4859-84A6-CA7E6E43FAEB}" type="slidenum">
              <a:rPr lang="en-US" smtClean="0"/>
              <a:t>2</a:t>
            </a:fld>
            <a:endParaRPr lang="en-US"/>
          </a:p>
        </p:txBody>
      </p:sp>
      <p:graphicFrame>
        <p:nvGraphicFramePr>
          <p:cNvPr id="6" name="表 6">
            <a:extLst>
              <a:ext uri="{FF2B5EF4-FFF2-40B4-BE49-F238E27FC236}">
                <a16:creationId xmlns:a16="http://schemas.microsoft.com/office/drawing/2014/main" id="{F9716C50-1821-409F-814E-56E390D35BCE}"/>
              </a:ext>
            </a:extLst>
          </p:cNvPr>
          <p:cNvGraphicFramePr>
            <a:graphicFrameLocks/>
          </p:cNvGraphicFramePr>
          <p:nvPr>
            <p:extLst>
              <p:ext uri="{D42A27DB-BD31-4B8C-83A1-F6EECF244321}">
                <p14:modId xmlns:p14="http://schemas.microsoft.com/office/powerpoint/2010/main" val="4037481246"/>
              </p:ext>
            </p:extLst>
          </p:nvPr>
        </p:nvGraphicFramePr>
        <p:xfrm>
          <a:off x="2927807" y="2872739"/>
          <a:ext cx="8581875" cy="1112520"/>
        </p:xfrm>
        <a:graphic>
          <a:graphicData uri="http://schemas.openxmlformats.org/drawingml/2006/table">
            <a:tbl>
              <a:tblPr firstRow="1" bandRow="1">
                <a:tableStyleId>{5C22544A-7EE6-4342-B048-85BDC9FD1C3A}</a:tableStyleId>
              </a:tblPr>
              <a:tblGrid>
                <a:gridCol w="1716375">
                  <a:extLst>
                    <a:ext uri="{9D8B030D-6E8A-4147-A177-3AD203B41FA5}">
                      <a16:colId xmlns:a16="http://schemas.microsoft.com/office/drawing/2014/main" val="598035095"/>
                    </a:ext>
                  </a:extLst>
                </a:gridCol>
                <a:gridCol w="1716375">
                  <a:extLst>
                    <a:ext uri="{9D8B030D-6E8A-4147-A177-3AD203B41FA5}">
                      <a16:colId xmlns:a16="http://schemas.microsoft.com/office/drawing/2014/main" val="228866178"/>
                    </a:ext>
                  </a:extLst>
                </a:gridCol>
                <a:gridCol w="1716375">
                  <a:extLst>
                    <a:ext uri="{9D8B030D-6E8A-4147-A177-3AD203B41FA5}">
                      <a16:colId xmlns:a16="http://schemas.microsoft.com/office/drawing/2014/main" val="1125568453"/>
                    </a:ext>
                  </a:extLst>
                </a:gridCol>
                <a:gridCol w="1716375">
                  <a:extLst>
                    <a:ext uri="{9D8B030D-6E8A-4147-A177-3AD203B41FA5}">
                      <a16:colId xmlns:a16="http://schemas.microsoft.com/office/drawing/2014/main" val="2387377824"/>
                    </a:ext>
                  </a:extLst>
                </a:gridCol>
                <a:gridCol w="1716375">
                  <a:extLst>
                    <a:ext uri="{9D8B030D-6E8A-4147-A177-3AD203B41FA5}">
                      <a16:colId xmlns:a16="http://schemas.microsoft.com/office/drawing/2014/main" val="678309156"/>
                    </a:ext>
                  </a:extLst>
                </a:gridCol>
              </a:tblGrid>
              <a:tr h="370840">
                <a:tc>
                  <a:txBody>
                    <a:bodyPr/>
                    <a:lstStyle/>
                    <a:p>
                      <a:r>
                        <a:rPr kumimoji="1" lang="ja-JP" altLang="en-US" sz="1200" dirty="0"/>
                        <a:t>４月</a:t>
                      </a:r>
                    </a:p>
                  </a:txBody>
                  <a:tcPr/>
                </a:tc>
                <a:tc>
                  <a:txBody>
                    <a:bodyPr/>
                    <a:lstStyle/>
                    <a:p>
                      <a:r>
                        <a:rPr kumimoji="1" lang="en-US" altLang="ja-JP" sz="1200" dirty="0"/>
                        <a:t>5</a:t>
                      </a:r>
                      <a:r>
                        <a:rPr kumimoji="1" lang="ja-JP" altLang="en-US" sz="1200" dirty="0"/>
                        <a:t>月</a:t>
                      </a:r>
                    </a:p>
                  </a:txBody>
                  <a:tcPr/>
                </a:tc>
                <a:tc>
                  <a:txBody>
                    <a:bodyPr/>
                    <a:lstStyle/>
                    <a:p>
                      <a:r>
                        <a:rPr kumimoji="1" lang="en-US" altLang="ja-JP" sz="1200" dirty="0"/>
                        <a:t>6</a:t>
                      </a:r>
                      <a:r>
                        <a:rPr kumimoji="1" lang="ja-JP" altLang="en-US" sz="1200" dirty="0"/>
                        <a:t>月</a:t>
                      </a:r>
                    </a:p>
                  </a:txBody>
                  <a:tcPr/>
                </a:tc>
                <a:tc>
                  <a:txBody>
                    <a:bodyPr/>
                    <a:lstStyle/>
                    <a:p>
                      <a:r>
                        <a:rPr kumimoji="1" lang="en-US" altLang="ja-JP" sz="1200" dirty="0"/>
                        <a:t>7</a:t>
                      </a:r>
                      <a:r>
                        <a:rPr kumimoji="1" lang="ja-JP" altLang="en-US" sz="1200" dirty="0"/>
                        <a:t>月</a:t>
                      </a:r>
                    </a:p>
                  </a:txBody>
                  <a:tcPr/>
                </a:tc>
                <a:tc>
                  <a:txBody>
                    <a:bodyPr/>
                    <a:lstStyle/>
                    <a:p>
                      <a:r>
                        <a:rPr kumimoji="1" lang="en-US" altLang="ja-JP" sz="1200" dirty="0"/>
                        <a:t>9</a:t>
                      </a:r>
                      <a:r>
                        <a:rPr kumimoji="1" lang="ja-JP" altLang="en-US" sz="1200" dirty="0"/>
                        <a:t>月</a:t>
                      </a:r>
                    </a:p>
                  </a:txBody>
                  <a:tcPr/>
                </a:tc>
                <a:extLst>
                  <a:ext uri="{0D108BD9-81ED-4DB2-BD59-A6C34878D82A}">
                    <a16:rowId xmlns:a16="http://schemas.microsoft.com/office/drawing/2014/main" val="1888607572"/>
                  </a:ext>
                </a:extLst>
              </a:tr>
              <a:tr h="370840">
                <a:tc>
                  <a:txBody>
                    <a:bodyPr/>
                    <a:lstStyle/>
                    <a:p>
                      <a:r>
                        <a:rPr kumimoji="1" lang="ja-JP" altLang="en-US" sz="1200" dirty="0"/>
                        <a:t>夏の標準服</a:t>
                      </a:r>
                    </a:p>
                  </a:txBody>
                  <a:tcPr/>
                </a:tc>
                <a:tc>
                  <a:txBody>
                    <a:bodyPr/>
                    <a:lstStyle/>
                    <a:p>
                      <a:r>
                        <a:rPr kumimoji="1" lang="ja-JP" altLang="en-US" sz="1200" dirty="0"/>
                        <a:t>スキー教室積み立て</a:t>
                      </a:r>
                    </a:p>
                  </a:txBody>
                  <a:tcPr/>
                </a:tc>
                <a:tc>
                  <a:txBody>
                    <a:bodyPr/>
                    <a:lstStyle/>
                    <a:p>
                      <a:r>
                        <a:rPr kumimoji="1" lang="ja-JP" altLang="en-US" sz="1200" dirty="0"/>
                        <a:t>指定水着</a:t>
                      </a:r>
                    </a:p>
                  </a:txBody>
                  <a:tcPr/>
                </a:tc>
                <a:tc>
                  <a:txBody>
                    <a:bodyPr/>
                    <a:lstStyle/>
                    <a:p>
                      <a:r>
                        <a:rPr kumimoji="1" lang="ja-JP" altLang="en-US" sz="1200" dirty="0"/>
                        <a:t>スキー教室積み立て</a:t>
                      </a:r>
                    </a:p>
                  </a:txBody>
                  <a:tcPr/>
                </a:tc>
                <a:tc>
                  <a:txBody>
                    <a:bodyPr/>
                    <a:lstStyle/>
                    <a:p>
                      <a:endParaRPr kumimoji="1" lang="ja-JP" altLang="en-US" sz="1200" dirty="0"/>
                    </a:p>
                  </a:txBody>
                  <a:tcPr/>
                </a:tc>
                <a:extLst>
                  <a:ext uri="{0D108BD9-81ED-4DB2-BD59-A6C34878D82A}">
                    <a16:rowId xmlns:a16="http://schemas.microsoft.com/office/drawing/2014/main" val="2064459020"/>
                  </a:ext>
                </a:extLst>
              </a:tr>
              <a:tr h="370840">
                <a:tc>
                  <a:txBody>
                    <a:bodyPr/>
                    <a:lstStyle/>
                    <a:p>
                      <a:r>
                        <a:rPr kumimoji="1" lang="en-US" altLang="ja-JP" sz="1200" dirty="0"/>
                        <a:t>25000</a:t>
                      </a:r>
                      <a:r>
                        <a:rPr kumimoji="1" lang="ja-JP" altLang="en-US" sz="1200" dirty="0"/>
                        <a:t>円</a:t>
                      </a:r>
                      <a:endParaRPr kumimoji="1" lang="en-US" altLang="ja-JP" sz="1200" dirty="0"/>
                    </a:p>
                  </a:txBody>
                  <a:tcPr/>
                </a:tc>
                <a:tc>
                  <a:txBody>
                    <a:bodyPr/>
                    <a:lstStyle/>
                    <a:p>
                      <a:r>
                        <a:rPr kumimoji="1" lang="en-US" altLang="ja-JP" sz="1200" dirty="0"/>
                        <a:t>20000</a:t>
                      </a:r>
                      <a:r>
                        <a:rPr kumimoji="1" lang="ja-JP" altLang="en-US" sz="1200" dirty="0"/>
                        <a:t>円</a:t>
                      </a:r>
                    </a:p>
                  </a:txBody>
                  <a:tcPr/>
                </a:tc>
                <a:tc>
                  <a:txBody>
                    <a:bodyPr/>
                    <a:lstStyle/>
                    <a:p>
                      <a:r>
                        <a:rPr kumimoji="1" lang="en-US" altLang="ja-JP" sz="1200" dirty="0"/>
                        <a:t>4500</a:t>
                      </a:r>
                      <a:r>
                        <a:rPr kumimoji="1" lang="ja-JP" altLang="en-US" sz="1200"/>
                        <a:t>円</a:t>
                      </a:r>
                      <a:endParaRPr kumimoji="1" lang="ja-JP" altLang="en-US" sz="1200" dirty="0"/>
                    </a:p>
                  </a:txBody>
                  <a:tcPr/>
                </a:tc>
                <a:tc>
                  <a:txBody>
                    <a:bodyPr/>
                    <a:lstStyle/>
                    <a:p>
                      <a:r>
                        <a:rPr kumimoji="1" lang="en-US" altLang="ja-JP" sz="1200" dirty="0"/>
                        <a:t>20000</a:t>
                      </a:r>
                      <a:r>
                        <a:rPr kumimoji="1" lang="ja-JP" altLang="en-US" sz="1200" dirty="0"/>
                        <a:t>円</a:t>
                      </a:r>
                    </a:p>
                  </a:txBody>
                  <a:tcPr/>
                </a:tc>
                <a:tc>
                  <a:txBody>
                    <a:bodyPr/>
                    <a:lstStyle/>
                    <a:p>
                      <a:endParaRPr kumimoji="1" lang="ja-JP" altLang="en-US" sz="1200" dirty="0"/>
                    </a:p>
                  </a:txBody>
                  <a:tcPr/>
                </a:tc>
                <a:extLst>
                  <a:ext uri="{0D108BD9-81ED-4DB2-BD59-A6C34878D82A}">
                    <a16:rowId xmlns:a16="http://schemas.microsoft.com/office/drawing/2014/main" val="1234628660"/>
                  </a:ext>
                </a:extLst>
              </a:tr>
            </a:tbl>
          </a:graphicData>
        </a:graphic>
      </p:graphicFrame>
      <p:sp>
        <p:nvSpPr>
          <p:cNvPr id="8" name="テキスト ボックス 7">
            <a:extLst>
              <a:ext uri="{FF2B5EF4-FFF2-40B4-BE49-F238E27FC236}">
                <a16:creationId xmlns:a16="http://schemas.microsoft.com/office/drawing/2014/main" id="{6D58C3D9-1891-421F-8264-1419E2A79603}"/>
              </a:ext>
            </a:extLst>
          </p:cNvPr>
          <p:cNvSpPr txBox="1"/>
          <p:nvPr/>
        </p:nvSpPr>
        <p:spPr>
          <a:xfrm>
            <a:off x="1097280" y="2881075"/>
            <a:ext cx="1613140" cy="923330"/>
          </a:xfrm>
          <a:prstGeom prst="rect">
            <a:avLst/>
          </a:prstGeom>
          <a:noFill/>
        </p:spPr>
        <p:txBody>
          <a:bodyPr wrap="square" rtlCol="0">
            <a:spAutoFit/>
          </a:bodyPr>
          <a:lstStyle/>
          <a:p>
            <a:r>
              <a:rPr kumimoji="1" lang="ja-JP" altLang="en-US" dirty="0"/>
              <a:t>例）</a:t>
            </a:r>
            <a:endParaRPr kumimoji="1" lang="en-US" altLang="ja-JP" dirty="0"/>
          </a:p>
          <a:p>
            <a:r>
              <a:rPr kumimoji="1" lang="ja-JP" altLang="en-US" dirty="0"/>
              <a:t>昨年度の</a:t>
            </a:r>
            <a:endParaRPr kumimoji="1" lang="en-US" altLang="ja-JP" dirty="0"/>
          </a:p>
          <a:p>
            <a:r>
              <a:rPr kumimoji="1" lang="ja-JP" altLang="en-US" dirty="0"/>
              <a:t>一年生の実績</a:t>
            </a:r>
            <a:endParaRPr kumimoji="1" lang="en-US" altLang="ja-JP" dirty="0"/>
          </a:p>
        </p:txBody>
      </p:sp>
      <p:sp>
        <p:nvSpPr>
          <p:cNvPr id="9" name="テキスト ボックス 8">
            <a:extLst>
              <a:ext uri="{FF2B5EF4-FFF2-40B4-BE49-F238E27FC236}">
                <a16:creationId xmlns:a16="http://schemas.microsoft.com/office/drawing/2014/main" id="{FA291412-3DF1-804B-9A17-90A4A3A4B6F2}"/>
              </a:ext>
            </a:extLst>
          </p:cNvPr>
          <p:cNvSpPr txBox="1"/>
          <p:nvPr/>
        </p:nvSpPr>
        <p:spPr>
          <a:xfrm>
            <a:off x="146401" y="205502"/>
            <a:ext cx="2385392" cy="369332"/>
          </a:xfrm>
          <a:prstGeom prst="rect">
            <a:avLst/>
          </a:prstGeom>
          <a:solidFill>
            <a:srgbClr val="FFFF00"/>
          </a:solidFill>
          <a:ln w="38100">
            <a:solidFill>
              <a:schemeClr val="accent1"/>
            </a:solidFill>
          </a:ln>
        </p:spPr>
        <p:txBody>
          <a:bodyPr wrap="square" rtlCol="0">
            <a:spAutoFit/>
          </a:bodyPr>
          <a:lstStyle/>
          <a:p>
            <a:r>
              <a:rPr kumimoji="1" lang="ja-JP" altLang="en-US" b="1"/>
              <a:t>昨年</a:t>
            </a:r>
            <a:r>
              <a:rPr kumimoji="1" lang="en-US" altLang="ja-JP" b="1" dirty="0"/>
              <a:t>6</a:t>
            </a:r>
            <a:r>
              <a:rPr kumimoji="1" lang="ja-JP" altLang="en-US" b="1"/>
              <a:t>月議会での提案</a:t>
            </a:r>
          </a:p>
        </p:txBody>
      </p:sp>
    </p:spTree>
    <p:extLst>
      <p:ext uri="{BB962C8B-B14F-4D97-AF65-F5344CB8AC3E}">
        <p14:creationId xmlns:p14="http://schemas.microsoft.com/office/powerpoint/2010/main" val="73244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6592C21-DD08-6F46-BED5-00342555DECA}"/>
              </a:ext>
            </a:extLst>
          </p:cNvPr>
          <p:cNvSpPr txBox="1">
            <a:spLocks/>
          </p:cNvSpPr>
          <p:nvPr/>
        </p:nvSpPr>
        <p:spPr>
          <a:xfrm>
            <a:off x="1066800" y="569952"/>
            <a:ext cx="10058400" cy="1450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コロナの一人親への給付金は制服を買うためにとっておいてます。</a:t>
            </a:r>
            <a:endParaRPr lang="ja-JP" altLang="en-US" dirty="0"/>
          </a:p>
        </p:txBody>
      </p:sp>
      <p:sp>
        <p:nvSpPr>
          <p:cNvPr id="5" name="テキスト ボックス 4">
            <a:extLst>
              <a:ext uri="{FF2B5EF4-FFF2-40B4-BE49-F238E27FC236}">
                <a16:creationId xmlns:a16="http://schemas.microsoft.com/office/drawing/2014/main" id="{D9BB04E4-3D50-F140-9F9D-E60D4A0822F5}"/>
              </a:ext>
            </a:extLst>
          </p:cNvPr>
          <p:cNvSpPr txBox="1"/>
          <p:nvPr/>
        </p:nvSpPr>
        <p:spPr>
          <a:xfrm>
            <a:off x="288984" y="2550600"/>
            <a:ext cx="11800936" cy="1569660"/>
          </a:xfrm>
          <a:prstGeom prst="rect">
            <a:avLst/>
          </a:prstGeom>
          <a:noFill/>
        </p:spPr>
        <p:txBody>
          <a:bodyPr wrap="square" rtlCol="0">
            <a:spAutoFit/>
          </a:bodyPr>
          <a:lstStyle/>
          <a:p>
            <a:pPr algn="ctr"/>
            <a:r>
              <a:rPr kumimoji="1" lang="ja-JP" altLang="en-US" sz="3200" u="sng" dirty="0"/>
              <a:t>経済的に困っている家庭に向けた入学準備のための支援</a:t>
            </a:r>
            <a:endParaRPr kumimoji="1" lang="en-US" altLang="ja-JP" sz="3200" u="sng" dirty="0"/>
          </a:p>
          <a:p>
            <a:pPr algn="ctr"/>
            <a:r>
              <a:rPr kumimoji="1" lang="ja-JP" altLang="en-US" sz="3200" dirty="0"/>
              <a:t>・生活保護の場合 ８１０００円</a:t>
            </a:r>
            <a:endParaRPr kumimoji="1" lang="en-US" altLang="ja-JP" sz="3200" dirty="0"/>
          </a:p>
          <a:p>
            <a:pPr algn="ctr"/>
            <a:r>
              <a:rPr kumimoji="1" lang="ja-JP" altLang="en-US" sz="3200" dirty="0"/>
              <a:t>・就学援助の場合 ６００００円</a:t>
            </a:r>
            <a:endParaRPr kumimoji="1" lang="en-US" altLang="ja-JP" sz="3600" dirty="0"/>
          </a:p>
        </p:txBody>
      </p:sp>
      <p:sp>
        <p:nvSpPr>
          <p:cNvPr id="6" name="テキスト ボックス 5">
            <a:extLst>
              <a:ext uri="{FF2B5EF4-FFF2-40B4-BE49-F238E27FC236}">
                <a16:creationId xmlns:a16="http://schemas.microsoft.com/office/drawing/2014/main" id="{2B8554C0-186A-3A4B-ACFA-69B30BD3F33E}"/>
              </a:ext>
            </a:extLst>
          </p:cNvPr>
          <p:cNvSpPr txBox="1"/>
          <p:nvPr/>
        </p:nvSpPr>
        <p:spPr>
          <a:xfrm>
            <a:off x="3170790" y="2100988"/>
            <a:ext cx="8177842" cy="369332"/>
          </a:xfrm>
          <a:prstGeom prst="rect">
            <a:avLst/>
          </a:prstGeom>
          <a:solidFill>
            <a:schemeClr val="accent2">
              <a:lumMod val="50000"/>
            </a:schemeClr>
          </a:solidFill>
        </p:spPr>
        <p:txBody>
          <a:bodyPr wrap="square" rtlCol="0">
            <a:spAutoFit/>
          </a:bodyPr>
          <a:lstStyle/>
          <a:p>
            <a:r>
              <a:rPr kumimoji="1" lang="ja-JP" altLang="en-US" sz="1800" dirty="0">
                <a:solidFill>
                  <a:schemeClr val="bg1"/>
                </a:solidFill>
              </a:rPr>
              <a:t>これは、町田市の中学校に入学する予定の母子家庭のお母さまから届いた声です。</a:t>
            </a:r>
            <a:endParaRPr kumimoji="1" lang="en-US" altLang="ja-JP" sz="1800" dirty="0">
              <a:solidFill>
                <a:schemeClr val="bg1"/>
              </a:solidFill>
            </a:endParaRPr>
          </a:p>
        </p:txBody>
      </p:sp>
      <p:sp>
        <p:nvSpPr>
          <p:cNvPr id="7" name="矢印: 下 7">
            <a:extLst>
              <a:ext uri="{FF2B5EF4-FFF2-40B4-BE49-F238E27FC236}">
                <a16:creationId xmlns:a16="http://schemas.microsoft.com/office/drawing/2014/main" id="{0DB8F197-9718-5548-8ECF-815A79C7F5EC}"/>
              </a:ext>
            </a:extLst>
          </p:cNvPr>
          <p:cNvSpPr/>
          <p:nvPr/>
        </p:nvSpPr>
        <p:spPr>
          <a:xfrm>
            <a:off x="5339750" y="4068657"/>
            <a:ext cx="2139351" cy="441733"/>
          </a:xfrm>
          <a:prstGeom prst="downArrow">
            <a:avLst>
              <a:gd name="adj1" fmla="val 56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05916349-10E7-6345-9C3E-06DFA88C95C3}"/>
              </a:ext>
            </a:extLst>
          </p:cNvPr>
          <p:cNvSpPr/>
          <p:nvPr/>
        </p:nvSpPr>
        <p:spPr>
          <a:xfrm>
            <a:off x="757958" y="4698053"/>
            <a:ext cx="10912415" cy="1673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入学時の負担は１０万を超えるケースが多いため、</a:t>
            </a:r>
            <a:r>
              <a:rPr kumimoji="1" lang="ja-JP" altLang="en-US" sz="2400" b="1" dirty="0">
                <a:solidFill>
                  <a:srgbClr val="FF0000"/>
                </a:solidFill>
              </a:rPr>
              <a:t>困窮した世帯であっても計画的に貯蓄</a:t>
            </a:r>
            <a:r>
              <a:rPr kumimoji="1" lang="ja-JP" altLang="en-US" sz="2400" dirty="0">
                <a:solidFill>
                  <a:schemeClr val="tx1"/>
                </a:solidFill>
              </a:rPr>
              <a:t>しなければ</a:t>
            </a:r>
            <a:r>
              <a:rPr kumimoji="1" lang="ja-JP" altLang="en-US" sz="2400">
                <a:solidFill>
                  <a:schemeClr val="tx1"/>
                </a:solidFill>
              </a:rPr>
              <a:t>いけない。</a:t>
            </a:r>
            <a:endParaRPr kumimoji="1" lang="en-US" altLang="ja-JP" sz="2400" dirty="0">
              <a:solidFill>
                <a:schemeClr val="tx1"/>
              </a:solidFill>
            </a:endParaRPr>
          </a:p>
          <a:p>
            <a:r>
              <a:rPr kumimoji="1" lang="ja-JP" altLang="en-US" sz="2400">
                <a:solidFill>
                  <a:schemeClr val="tx1"/>
                </a:solidFill>
              </a:rPr>
              <a:t>学校側は、</a:t>
            </a:r>
            <a:r>
              <a:rPr kumimoji="1" lang="ja-JP" altLang="en-US" sz="2400" b="1">
                <a:solidFill>
                  <a:srgbClr val="FF0000"/>
                </a:solidFill>
              </a:rPr>
              <a:t>学校指定品の購入など、入学準備の合計額が就学援助の６万円で収まる程度にすべき！！</a:t>
            </a:r>
            <a:endParaRPr kumimoji="1" lang="en-US" altLang="ja-JP" sz="2400" b="1" dirty="0">
              <a:solidFill>
                <a:srgbClr val="FF0000"/>
              </a:solidFill>
            </a:endParaRPr>
          </a:p>
        </p:txBody>
      </p:sp>
    </p:spTree>
    <p:extLst>
      <p:ext uri="{BB962C8B-B14F-4D97-AF65-F5344CB8AC3E}">
        <p14:creationId xmlns:p14="http://schemas.microsoft.com/office/powerpoint/2010/main" val="7222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B5E2CB11-4C77-8A47-A64E-82560C7BA965}"/>
              </a:ext>
            </a:extLst>
          </p:cNvPr>
          <p:cNvPicPr>
            <a:picLocks noGrp="1" noChangeAspect="1"/>
          </p:cNvPicPr>
          <p:nvPr>
            <p:ph idx="1"/>
          </p:nvPr>
        </p:nvPicPr>
        <p:blipFill rotWithShape="1">
          <a:blip r:embed="rId2"/>
          <a:srcRect l="17970" t="19668" r="34195" b="18426"/>
          <a:stretch/>
        </p:blipFill>
        <p:spPr>
          <a:xfrm>
            <a:off x="432486" y="539565"/>
            <a:ext cx="7574692" cy="5778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右中かっこ 5">
            <a:extLst>
              <a:ext uri="{FF2B5EF4-FFF2-40B4-BE49-F238E27FC236}">
                <a16:creationId xmlns:a16="http://schemas.microsoft.com/office/drawing/2014/main" id="{6445DECC-45AD-0549-916B-C1D385F6D53C}"/>
              </a:ext>
            </a:extLst>
          </p:cNvPr>
          <p:cNvSpPr/>
          <p:nvPr/>
        </p:nvSpPr>
        <p:spPr>
          <a:xfrm>
            <a:off x="7834183" y="1655805"/>
            <a:ext cx="358346" cy="64255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875EE81-4DBA-B941-B0BE-AF5503238DAF}"/>
              </a:ext>
            </a:extLst>
          </p:cNvPr>
          <p:cNvSpPr txBox="1"/>
          <p:nvPr/>
        </p:nvSpPr>
        <p:spPr>
          <a:xfrm>
            <a:off x="8423188" y="874587"/>
            <a:ext cx="3459893" cy="3416320"/>
          </a:xfrm>
          <a:prstGeom prst="rect">
            <a:avLst/>
          </a:prstGeom>
          <a:noFill/>
        </p:spPr>
        <p:txBody>
          <a:bodyPr wrap="square" rtlCol="0">
            <a:spAutoFit/>
          </a:bodyPr>
          <a:lstStyle/>
          <a:p>
            <a:r>
              <a:rPr kumimoji="1" lang="ja-JP" altLang="en-US"/>
              <a:t>「経済的にお困りでお子さんを小中学校に就学させることが困難な家庭」に対して、市は入学時に数万円単位で家計から負担をさせている。</a:t>
            </a:r>
            <a:endParaRPr kumimoji="1" lang="en-US" altLang="ja-JP" dirty="0"/>
          </a:p>
          <a:p>
            <a:r>
              <a:rPr lang="ja-JP" altLang="en-US"/>
              <a:t>明らかな矛盾ではないか。</a:t>
            </a:r>
            <a:endParaRPr lang="en-US" altLang="ja-JP" dirty="0"/>
          </a:p>
          <a:p>
            <a:r>
              <a:rPr lang="ja-JP" altLang="en-US"/>
              <a:t>就学援助の所得額を１円でも超えたら、１円たりとも補助をもらえない。そのギリギリのラインにいるけれども就学援助をもらえない家庭では１０万円ほど全て自腹を出している。</a:t>
            </a:r>
            <a:endParaRPr lang="en-US" altLang="ja-JP" dirty="0"/>
          </a:p>
        </p:txBody>
      </p:sp>
    </p:spTree>
    <p:extLst>
      <p:ext uri="{BB962C8B-B14F-4D97-AF65-F5344CB8AC3E}">
        <p14:creationId xmlns:p14="http://schemas.microsoft.com/office/powerpoint/2010/main" val="19272628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1" id="{2DDF8E9F-B817-D948-A73A-194B1891357D}" vid="{CEED8EEF-11DD-8E4E-93FF-20AC67CC31A2}"/>
    </a:ext>
  </a:extLst>
</a:theme>
</file>

<file path=docProps/app.xml><?xml version="1.0" encoding="utf-8"?>
<Properties xmlns="http://schemas.openxmlformats.org/officeDocument/2006/extended-properties" xmlns:vt="http://schemas.openxmlformats.org/officeDocument/2006/docPropsVTypes">
  <Template>Office テーマ</Template>
  <TotalTime>61</TotalTime>
  <Words>627</Words>
  <Application>Microsoft Macintosh PowerPoint</Application>
  <PresentationFormat>ワイド画面</PresentationFormat>
  <Paragraphs>43</Paragraphs>
  <Slides>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游ゴシック</vt:lpstr>
      <vt:lpstr>游ゴシック Light</vt:lpstr>
      <vt:lpstr>Arial</vt:lpstr>
      <vt:lpstr>Office テーマ</vt:lpstr>
      <vt:lpstr>小中学校のさまざまな 保護者の費用負担について </vt:lpstr>
      <vt:lpstr>まずは現状を把握し、通年での公開が必要 標準服や服装、学校の決まりの理由の説明を</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tanikawa mayuge</dc:creator>
  <cp:lastModifiedBy>tanikawa mayuge</cp:lastModifiedBy>
  <cp:revision>2</cp:revision>
  <dcterms:created xsi:type="dcterms:W3CDTF">2022-06-16T04:47:53Z</dcterms:created>
  <dcterms:modified xsi:type="dcterms:W3CDTF">2022-06-20T15:13:42Z</dcterms:modified>
</cp:coreProperties>
</file>